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40" d="100"/>
          <a:sy n="40" d="100"/>
        </p:scale>
        <p:origin x="85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ccenture%20Project\Reaction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Total Reaction scores</a:t>
            </a:r>
          </a:p>
        </c:rich>
      </c:tx>
      <c:layout>
        <c:manualLayout>
          <c:xMode val="edge"/>
          <c:yMode val="edge"/>
          <c:x val="0.18766219496201952"/>
          <c:y val="1.81571138253225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v>Total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Animals</c:v>
              </c:pt>
              <c:pt idx="1">
                <c:v>food</c:v>
              </c:pt>
              <c:pt idx="2">
                <c:v>healthy eating</c:v>
              </c:pt>
              <c:pt idx="3">
                <c:v>science</c:v>
              </c:pt>
              <c:pt idx="4">
                <c:v>technology</c:v>
              </c:pt>
            </c:strLit>
          </c:cat>
          <c:val>
            <c:numLit>
              <c:formatCode>General</c:formatCode>
              <c:ptCount val="5"/>
              <c:pt idx="0">
                <c:v>74965</c:v>
              </c:pt>
              <c:pt idx="1">
                <c:v>66676</c:v>
              </c:pt>
              <c:pt idx="2">
                <c:v>69339</c:v>
              </c:pt>
              <c:pt idx="3">
                <c:v>71168</c:v>
              </c:pt>
              <c:pt idx="4">
                <c:v>68738</c:v>
              </c:pt>
            </c:numLit>
          </c:val>
          <c:extLst>
            <c:ext xmlns:c16="http://schemas.microsoft.com/office/drawing/2014/chart" uri="{C3380CC4-5D6E-409C-BE32-E72D297353CC}">
              <c16:uniqueId val="{00000000-4121-47B0-8E65-8FFC433E65C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406426784"/>
        <c:axId val="406418624"/>
      </c:barChart>
      <c:catAx>
        <c:axId val="406426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418624"/>
        <c:crosses val="autoZero"/>
        <c:auto val="1"/>
        <c:lblAlgn val="ctr"/>
        <c:lblOffset val="100"/>
        <c:noMultiLvlLbl val="0"/>
      </c:catAx>
      <c:valAx>
        <c:axId val="406418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06426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[Reactions.csv]Merged_data!PivotTable12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Top 5 Categories Performances</a:t>
            </a:r>
            <a:r>
              <a:rPr lang="en-US" sz="2800" baseline="0" dirty="0"/>
              <a:t> in different months</a:t>
            </a:r>
            <a:endParaRPr lang="en-US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Merged_data!$I$5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Merged_data!$H$6:$H$18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Merged_data!$I$6:$I$18</c:f>
              <c:numCache>
                <c:formatCode>General</c:formatCode>
                <c:ptCount val="12"/>
                <c:pt idx="0">
                  <c:v>72221</c:v>
                </c:pt>
                <c:pt idx="1">
                  <c:v>65896</c:v>
                </c:pt>
                <c:pt idx="2">
                  <c:v>68105</c:v>
                </c:pt>
                <c:pt idx="3">
                  <c:v>68901</c:v>
                </c:pt>
                <c:pt idx="4">
                  <c:v>76126</c:v>
                </c:pt>
                <c:pt idx="5">
                  <c:v>70330</c:v>
                </c:pt>
                <c:pt idx="6">
                  <c:v>71963</c:v>
                </c:pt>
                <c:pt idx="7">
                  <c:v>72668</c:v>
                </c:pt>
                <c:pt idx="8">
                  <c:v>71158</c:v>
                </c:pt>
                <c:pt idx="9">
                  <c:v>73143</c:v>
                </c:pt>
                <c:pt idx="10">
                  <c:v>71715</c:v>
                </c:pt>
                <c:pt idx="11">
                  <c:v>70571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A8-4003-ABEB-B80DC6BD58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0780176"/>
        <c:axId val="290795056"/>
      </c:lineChart>
      <c:catAx>
        <c:axId val="290780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0795056"/>
        <c:crosses val="autoZero"/>
        <c:auto val="1"/>
        <c:lblAlgn val="ctr"/>
        <c:lblOffset val="100"/>
        <c:noMultiLvlLbl val="0"/>
      </c:catAx>
      <c:valAx>
        <c:axId val="290795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0780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lvl="0" indent="0"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lvl="0" indent="0"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449140" y="1454169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4" y="3305349"/>
            <a:ext cx="6487159" cy="427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 Data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41"/>
    </mc:Choice>
    <mc:Fallback xmlns="">
      <p:transition spd="slow" advTm="147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E460CD-E244-2527-6653-89212F73DCAE}"/>
              </a:ext>
            </a:extLst>
          </p:cNvPr>
          <p:cNvSpPr txBox="1"/>
          <p:nvPr/>
        </p:nvSpPr>
        <p:spPr>
          <a:xfrm>
            <a:off x="11125200" y="2163888"/>
            <a:ext cx="6705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Total Contents divided in 16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Among 16 Categories, Animals, Food, Healthy Eating, Science and Technology are the Top.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 a Year of 12 Months, these categories are performing high in May and low in February.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31"/>
    </mc:Choice>
    <mc:Fallback xmlns="">
      <p:transition spd="slow" advTm="2633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8"/>
    </mc:Choice>
    <mc:Fallback xmlns="">
      <p:transition spd="slow" advTm="588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94"/>
    </mc:Choice>
    <mc:Fallback xmlns="">
      <p:transition spd="slow" advTm="97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262408" y="2019300"/>
            <a:ext cx="11026771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I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CD0028-738B-9B5C-125A-DC61C06D94BA}"/>
              </a:ext>
            </a:extLst>
          </p:cNvPr>
          <p:cNvSpPr txBox="1"/>
          <p:nvPr/>
        </p:nvSpPr>
        <p:spPr>
          <a:xfrm>
            <a:off x="8686800" y="2247900"/>
            <a:ext cx="7239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Social Buzz is a fast growing technology unicorn that need to adapt quickly to it’s global scale. Accenture has begun a 3 month POC focusing on these tasks: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 Audit of Social Buzz’s big data practice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Recommendations for a successful IPO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Analysis to find Social Buzz’s top 5 most popular categories of content.</a:t>
            </a:r>
          </a:p>
          <a:p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21"/>
    </mc:Choice>
    <mc:Fallback xmlns="">
      <p:transition spd="slow" advTm="3062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AF42A1-6509-3A94-A973-DC828A97F764}"/>
              </a:ext>
            </a:extLst>
          </p:cNvPr>
          <p:cNvSpPr txBox="1"/>
          <p:nvPr/>
        </p:nvSpPr>
        <p:spPr>
          <a:xfrm>
            <a:off x="2743200" y="4961740"/>
            <a:ext cx="64748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Over 100,000 posts a day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36,500,000 posts per year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How to capitalize that huge data?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Analysis to find Social Buzz’s top 5 most popular categories of content.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69"/>
    </mc:Choice>
    <mc:Fallback xmlns="">
      <p:transition spd="slow" advTm="2746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1515" y="6953289"/>
            <a:ext cx="2187334" cy="2123082"/>
            <a:chOff x="-23042" y="66269"/>
            <a:chExt cx="6542158" cy="6349987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8" cy="6244243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5DC60D-AB0F-0CB4-EFC5-2A7E9EA1C8C2}"/>
              </a:ext>
            </a:extLst>
          </p:cNvPr>
          <p:cNvSpPr txBox="1"/>
          <p:nvPr/>
        </p:nvSpPr>
        <p:spPr>
          <a:xfrm>
            <a:off x="14213632" y="1586179"/>
            <a:ext cx="3870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Andrew Fleming</a:t>
            </a:r>
          </a:p>
          <a:p>
            <a:r>
              <a:rPr lang="en-US" sz="2800" dirty="0"/>
              <a:t>Chief Technical Architect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A6B493-F8E1-226E-1057-E5834527856F}"/>
              </a:ext>
            </a:extLst>
          </p:cNvPr>
          <p:cNvSpPr txBox="1"/>
          <p:nvPr/>
        </p:nvSpPr>
        <p:spPr>
          <a:xfrm>
            <a:off x="14213632" y="4586560"/>
            <a:ext cx="3870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Marcus </a:t>
            </a:r>
            <a:r>
              <a:rPr lang="en-US" sz="2800" dirty="0" err="1"/>
              <a:t>Rompton</a:t>
            </a:r>
            <a:endParaRPr lang="en-US" sz="2800" dirty="0"/>
          </a:p>
          <a:p>
            <a:r>
              <a:rPr lang="en-US" sz="2800" dirty="0"/>
              <a:t>Senior Principle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91DAEF-6C94-B927-3748-6FC3605EC208}"/>
              </a:ext>
            </a:extLst>
          </p:cNvPr>
          <p:cNvSpPr txBox="1"/>
          <p:nvPr/>
        </p:nvSpPr>
        <p:spPr>
          <a:xfrm>
            <a:off x="14000057" y="7586941"/>
            <a:ext cx="3870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Prashanth Haranagiri</a:t>
            </a:r>
          </a:p>
          <a:p>
            <a:r>
              <a:rPr lang="en-US" sz="2800" dirty="0"/>
              <a:t>Data Analyst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49"/>
    </mc:Choice>
    <mc:Fallback xmlns="">
      <p:transition spd="slow" advTm="1394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EE7DEB-2417-1DD2-2ED3-101EEDB751A6}"/>
              </a:ext>
            </a:extLst>
          </p:cNvPr>
          <p:cNvSpPr txBox="1"/>
          <p:nvPr/>
        </p:nvSpPr>
        <p:spPr>
          <a:xfrm>
            <a:off x="3918721" y="1401474"/>
            <a:ext cx="4275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B5A539-0657-6ED4-EF09-5614D66E263D}"/>
              </a:ext>
            </a:extLst>
          </p:cNvPr>
          <p:cNvSpPr txBox="1"/>
          <p:nvPr/>
        </p:nvSpPr>
        <p:spPr>
          <a:xfrm>
            <a:off x="5720327" y="3018878"/>
            <a:ext cx="4275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9A88AE-6E29-90EE-8D22-A1B047C371E8}"/>
              </a:ext>
            </a:extLst>
          </p:cNvPr>
          <p:cNvSpPr txBox="1"/>
          <p:nvPr/>
        </p:nvSpPr>
        <p:spPr>
          <a:xfrm>
            <a:off x="7675673" y="4559613"/>
            <a:ext cx="4275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8E336B-C864-5687-E9F8-A4B790CAFDBD}"/>
              </a:ext>
            </a:extLst>
          </p:cNvPr>
          <p:cNvSpPr txBox="1"/>
          <p:nvPr/>
        </p:nvSpPr>
        <p:spPr>
          <a:xfrm>
            <a:off x="9533912" y="6311010"/>
            <a:ext cx="4275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70A3A8-B91C-C1FA-34FE-FF5176BA3EEA}"/>
              </a:ext>
            </a:extLst>
          </p:cNvPr>
          <p:cNvSpPr txBox="1"/>
          <p:nvPr/>
        </p:nvSpPr>
        <p:spPr>
          <a:xfrm>
            <a:off x="11336233" y="8087496"/>
            <a:ext cx="4275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Uncovering Insights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62"/>
    </mc:Choice>
    <mc:Fallback xmlns="">
      <p:transition spd="slow" advTm="6896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285374-B00A-F2A3-54FE-CAF8DE325EFD}"/>
              </a:ext>
            </a:extLst>
          </p:cNvPr>
          <p:cNvSpPr txBox="1"/>
          <p:nvPr/>
        </p:nvSpPr>
        <p:spPr>
          <a:xfrm>
            <a:off x="3031258" y="3806194"/>
            <a:ext cx="904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05CD7-B982-71F0-08FD-E7AFAA1FCC7C}"/>
              </a:ext>
            </a:extLst>
          </p:cNvPr>
          <p:cNvSpPr txBox="1"/>
          <p:nvPr/>
        </p:nvSpPr>
        <p:spPr>
          <a:xfrm>
            <a:off x="2239990" y="4638850"/>
            <a:ext cx="28593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Categories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370DAD-3243-9AA5-80B2-7A9F86C53F34}"/>
              </a:ext>
            </a:extLst>
          </p:cNvPr>
          <p:cNvSpPr txBox="1"/>
          <p:nvPr/>
        </p:nvSpPr>
        <p:spPr>
          <a:xfrm>
            <a:off x="7014141" y="3385133"/>
            <a:ext cx="356329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All Categories are almost equally Popular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B62A46-5099-0B13-E4B1-40ED6BF7077A}"/>
              </a:ext>
            </a:extLst>
          </p:cNvPr>
          <p:cNvSpPr txBox="1"/>
          <p:nvPr/>
        </p:nvSpPr>
        <p:spPr>
          <a:xfrm>
            <a:off x="12374804" y="3696950"/>
            <a:ext cx="35632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Most Posts in May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64"/>
    </mc:Choice>
    <mc:Fallback xmlns="">
      <p:transition spd="slow" advTm="2406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AEE67421-6FDC-B160-7F03-2726764D9D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1861509"/>
              </p:ext>
            </p:extLst>
          </p:nvPr>
        </p:nvGraphicFramePr>
        <p:xfrm>
          <a:off x="2824654" y="1973905"/>
          <a:ext cx="14625146" cy="6877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78"/>
    </mc:Choice>
    <mc:Fallback xmlns="">
      <p:transition spd="slow" advTm="2977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55DF62F0-6CDC-7B74-9730-9FF6A33C48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1672601"/>
              </p:ext>
            </p:extLst>
          </p:nvPr>
        </p:nvGraphicFramePr>
        <p:xfrm>
          <a:off x="2869535" y="1231450"/>
          <a:ext cx="14795845" cy="7536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05"/>
    </mc:Choice>
    <mc:Fallback xmlns="">
      <p:transition spd="slow" advTm="31105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232</Words>
  <Application>Microsoft Office PowerPoint</Application>
  <PresentationFormat>Custom</PresentationFormat>
  <Paragraphs>78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Calibri</vt:lpstr>
      <vt:lpstr>Graphik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prashanth haranagiri</cp:lastModifiedBy>
  <cp:revision>12</cp:revision>
  <dcterms:created xsi:type="dcterms:W3CDTF">2006-08-16T00:00:00Z</dcterms:created>
  <dcterms:modified xsi:type="dcterms:W3CDTF">2024-10-25T04:17:18Z</dcterms:modified>
  <dc:identifier>DAEhDyfaYKE</dc:identifier>
</cp:coreProperties>
</file>